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83" r:id="rId6"/>
    <p:sldId id="285" r:id="rId7"/>
    <p:sldId id="284" r:id="rId8"/>
    <p:sldId id="269" r:id="rId9"/>
    <p:sldId id="262" r:id="rId10"/>
    <p:sldId id="282" r:id="rId11"/>
    <p:sldId id="270" r:id="rId12"/>
    <p:sldId id="263" r:id="rId13"/>
    <p:sldId id="271" r:id="rId14"/>
    <p:sldId id="272" r:id="rId15"/>
    <p:sldId id="273" r:id="rId16"/>
    <p:sldId id="274" r:id="rId17"/>
    <p:sldId id="275" r:id="rId18"/>
    <p:sldId id="278" r:id="rId19"/>
    <p:sldId id="279" r:id="rId20"/>
    <p:sldId id="280" r:id="rId21"/>
    <p:sldId id="264" r:id="rId22"/>
    <p:sldId id="267" r:id="rId23"/>
    <p:sldId id="268" r:id="rId24"/>
    <p:sldId id="265" r:id="rId25"/>
    <p:sldId id="276" r:id="rId26"/>
    <p:sldId id="277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653E6-BFC3-4758-AD32-0F3953E23405}" v="1445" dt="2024-05-07T16:27:14.246"/>
    <p1510:client id="{9ABAF7F0-225E-46C3-801C-4EB2C7B6C7CB}" v="11" dt="2024-05-07T16:37:36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6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3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42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6512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04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20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54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60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9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642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4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9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63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9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9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72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Miniature aeroplane">
            <a:extLst>
              <a:ext uri="{FF2B5EF4-FFF2-40B4-BE49-F238E27FC236}">
                <a16:creationId xmlns:a16="http://schemas.microsoft.com/office/drawing/2014/main" id="{5274AEE2-D63A-90EA-C240-152E18849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84" r="-2" b="47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TRAVEL PACKAGE WEBSITE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:  DON P D</a:t>
            </a:r>
          </a:p>
          <a:p>
            <a:r>
              <a:rPr lang="en-US">
                <a:solidFill>
                  <a:srgbClr val="FFFFFF"/>
                </a:solidFill>
              </a:rPr>
              <a:t>VAS22MCA-2020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7DFE-EFE5-8208-374F-6714C7CD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CC7CE-A9C9-C574-9D70-32F113330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967" y="1332482"/>
            <a:ext cx="8946541" cy="48604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Agent Module :</a:t>
            </a:r>
            <a:endParaRPr lang="en-US" b="1" dirty="0"/>
          </a:p>
          <a:p>
            <a:pPr marL="0" indent="0">
              <a:buNone/>
            </a:pPr>
            <a:endParaRPr lang="en-US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  <a:buFont typeface="Arial" charset="2"/>
              <a:buChar char="•"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Register : Agent can Register account .</a:t>
            </a:r>
          </a:p>
          <a:p>
            <a:pPr>
              <a:buClr>
                <a:srgbClr val="FFFFFF"/>
              </a:buClr>
              <a:buFont typeface="Arial" charset="2"/>
              <a:buChar char="•"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Login : Agent can login to his account .</a:t>
            </a:r>
          </a:p>
          <a:p>
            <a:pPr>
              <a:buClr>
                <a:srgbClr val="FFFFFF"/>
              </a:buClr>
              <a:buFont typeface="Arial" charset="2"/>
              <a:buChar char="•"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Add packages : Agent can add travel package .</a:t>
            </a:r>
          </a:p>
          <a:p>
            <a:pPr>
              <a:buClr>
                <a:srgbClr val="FFFFFF"/>
              </a:buClr>
              <a:buFont typeface="Arial" charset="2"/>
              <a:buChar char="•"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Give booking approval : Gives Approval to booking request given by customer</a:t>
            </a:r>
          </a:p>
          <a:p>
            <a:pPr>
              <a:buClr>
                <a:srgbClr val="FFFFFF"/>
              </a:buClr>
              <a:buFont typeface="Arial" charset="2"/>
              <a:buChar char="•"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Profile : Agent can view his profile .</a:t>
            </a:r>
          </a:p>
          <a:p>
            <a:pPr>
              <a:buClr>
                <a:srgbClr val="FFFFFF"/>
              </a:buClr>
              <a:buFont typeface="Arial" charset="2"/>
              <a:buChar char="•"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Manage packages : Agent can view and remove his personal packages .</a:t>
            </a:r>
          </a:p>
        </p:txBody>
      </p:sp>
    </p:spTree>
    <p:extLst>
      <p:ext uri="{BB962C8B-B14F-4D97-AF65-F5344CB8AC3E}">
        <p14:creationId xmlns:p14="http://schemas.microsoft.com/office/powerpoint/2010/main" val="2692512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AE67-2DDB-9423-7D6B-B7A224F6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B344C-C217-ECEC-2525-663ED621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52373"/>
            <a:ext cx="8946541" cy="50960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user Module: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Arial" charset="2"/>
              <a:buChar char="•"/>
            </a:pPr>
            <a:r>
              <a:rPr lang="en-US" dirty="0"/>
              <a:t>Register : User can register account.</a:t>
            </a:r>
          </a:p>
          <a:p>
            <a:pPr>
              <a:buFont typeface="Arial" charset="2"/>
              <a:buChar char="•"/>
            </a:pPr>
            <a:r>
              <a:rPr lang="en-US" dirty="0"/>
              <a:t>Login : User can login to his personal account.</a:t>
            </a:r>
          </a:p>
          <a:p>
            <a:pPr>
              <a:buFont typeface="Arial" charset="2"/>
              <a:buChar char="•"/>
            </a:pPr>
            <a:r>
              <a:rPr lang="en-US" dirty="0"/>
              <a:t>View profile : User can view his personal profile.</a:t>
            </a:r>
          </a:p>
          <a:p>
            <a:pPr>
              <a:buFont typeface="Arial" charset="2"/>
              <a:buChar char="•"/>
            </a:pPr>
            <a:r>
              <a:rPr lang="en-US" dirty="0"/>
              <a:t>View packages :  User can view uploaded packages.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dirty="0"/>
              <a:t>Filter packages : User can use filters to view desired packages.</a:t>
            </a:r>
          </a:p>
          <a:p>
            <a:pPr>
              <a:buFont typeface="Arial" charset="2"/>
              <a:buChar char="•"/>
            </a:pPr>
            <a:r>
              <a:rPr lang="en-US" dirty="0"/>
              <a:t>Add to wish list : User can add package to wish list.</a:t>
            </a:r>
          </a:p>
          <a:p>
            <a:pPr>
              <a:buFont typeface="Arial" charset="2"/>
              <a:buChar char="•"/>
            </a:pPr>
            <a:r>
              <a:rPr lang="en-US" dirty="0"/>
              <a:t>Book packages : User can book package after adding to wish list.</a:t>
            </a:r>
          </a:p>
          <a:p>
            <a:pPr>
              <a:buFont typeface="Arial" charset="2"/>
              <a:buChar char="•"/>
            </a:pPr>
            <a:r>
              <a:rPr lang="en-US" dirty="0"/>
              <a:t>View booking status : User can view booking status is approved by travel agent.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4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3ED0-72B0-22F6-AFBC-AA12E815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222222"/>
                </a:solidFill>
                <a:latin typeface="Arial"/>
                <a:cs typeface="Arial"/>
              </a:rPr>
              <a:t>    </a:t>
            </a:r>
            <a:r>
              <a:rPr lang="en-US" sz="2800" dirty="0">
                <a:solidFill>
                  <a:schemeClr val="tx1"/>
                </a:solidFill>
                <a:latin typeface="Arial"/>
                <a:cs typeface="Arial"/>
              </a:rPr>
              <a:t>     Login form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13750F-4FDD-7CD4-25A7-3710D921C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416" y="1293413"/>
            <a:ext cx="9363753" cy="5300043"/>
          </a:xfrm>
        </p:spPr>
      </p:pic>
    </p:spTree>
    <p:extLst>
      <p:ext uri="{BB962C8B-B14F-4D97-AF65-F5344CB8AC3E}">
        <p14:creationId xmlns:p14="http://schemas.microsoft.com/office/powerpoint/2010/main" val="237198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3074-F3FE-D6C1-A47C-E4FB8C5B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      Register form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FE9391-3030-1A7B-E16C-E9446EA5D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982" y="1161242"/>
            <a:ext cx="9552929" cy="5448105"/>
          </a:xfrm>
        </p:spPr>
      </p:pic>
    </p:spTree>
    <p:extLst>
      <p:ext uri="{BB962C8B-B14F-4D97-AF65-F5344CB8AC3E}">
        <p14:creationId xmlns:p14="http://schemas.microsoft.com/office/powerpoint/2010/main" val="310844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9A44-0BC4-E480-10CD-3BABED94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       Add package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BF8451-DD05-F741-8302-FF9A696B7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737" y="1161242"/>
            <a:ext cx="9468935" cy="5326023"/>
          </a:xfrm>
        </p:spPr>
      </p:pic>
    </p:spTree>
    <p:extLst>
      <p:ext uri="{BB962C8B-B14F-4D97-AF65-F5344CB8AC3E}">
        <p14:creationId xmlns:p14="http://schemas.microsoft.com/office/powerpoint/2010/main" val="3021016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6E41-8CAE-014A-5A9D-46BE4F42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          Generate Booking report 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03BBDD-527A-CE4E-190F-4D55AF3BA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158" y="1149219"/>
            <a:ext cx="10131113" cy="5481316"/>
          </a:xfrm>
        </p:spPr>
      </p:pic>
    </p:spTree>
    <p:extLst>
      <p:ext uri="{BB962C8B-B14F-4D97-AF65-F5344CB8AC3E}">
        <p14:creationId xmlns:p14="http://schemas.microsoft.com/office/powerpoint/2010/main" val="465093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DFBD-E2E1-F471-946D-BF59D3EB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22" y="305665"/>
            <a:ext cx="9404723" cy="1400530"/>
          </a:xfrm>
        </p:spPr>
        <p:txBody>
          <a:bodyPr/>
          <a:lstStyle/>
          <a:p>
            <a:r>
              <a:rPr lang="en-US" sz="2800"/>
              <a:t>     Generate uploaded package report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D4B4A5C-6B65-56FA-56D9-7862D6F12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481" y="1414485"/>
            <a:ext cx="9645749" cy="5261703"/>
          </a:xfrm>
        </p:spPr>
      </p:pic>
    </p:spTree>
    <p:extLst>
      <p:ext uri="{BB962C8B-B14F-4D97-AF65-F5344CB8AC3E}">
        <p14:creationId xmlns:p14="http://schemas.microsoft.com/office/powerpoint/2010/main" val="262129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BF56-5515-7F84-50E4-17A32345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       All user list</a:t>
            </a:r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A2BEB5-1AC5-86A6-A7BC-3687249D6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561" t="-4583" r="-9902"/>
          <a:stretch/>
        </p:blipFill>
        <p:spPr>
          <a:xfrm>
            <a:off x="241154" y="968946"/>
            <a:ext cx="11715000" cy="5709078"/>
          </a:xfrm>
        </p:spPr>
      </p:pic>
    </p:spTree>
    <p:extLst>
      <p:ext uri="{BB962C8B-B14F-4D97-AF65-F5344CB8AC3E}">
        <p14:creationId xmlns:p14="http://schemas.microsoft.com/office/powerpoint/2010/main" val="3371205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6B13-6C6C-495F-957D-D877D812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  All product list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298531-B88B-A114-0781-42F7AD660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926" y="1146864"/>
            <a:ext cx="10092710" cy="5599446"/>
          </a:xfrm>
        </p:spPr>
      </p:pic>
    </p:spTree>
    <p:extLst>
      <p:ext uri="{BB962C8B-B14F-4D97-AF65-F5344CB8AC3E}">
        <p14:creationId xmlns:p14="http://schemas.microsoft.com/office/powerpoint/2010/main" val="2409179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C665B-489D-C982-D3FD-4D9886DC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   </a:t>
            </a:r>
            <a:r>
              <a:rPr lang="en-US" sz="2800" dirty="0"/>
              <a:t>  Category wise report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27F5D6-3061-98D7-F7D0-57542427A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111" y="1571375"/>
            <a:ext cx="9156920" cy="5144919"/>
          </a:xfrm>
        </p:spPr>
      </p:pic>
    </p:spTree>
    <p:extLst>
      <p:ext uri="{BB962C8B-B14F-4D97-AF65-F5344CB8AC3E}">
        <p14:creationId xmlns:p14="http://schemas.microsoft.com/office/powerpoint/2010/main" val="228915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ncil and answer-sheet">
            <a:extLst>
              <a:ext uri="{FF2B5EF4-FFF2-40B4-BE49-F238E27FC236}">
                <a16:creationId xmlns:a16="http://schemas.microsoft.com/office/drawing/2014/main" id="{D65AFF15-4326-D21D-6617-7A15C894D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90" r="-2" b="-2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FB667-A213-9045-F756-15F2A0D2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u="sng"/>
              <a:t>Table of contents</a:t>
            </a:r>
            <a:endParaRPr lang="en-US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B3192-1D8E-FA3D-753D-7D7D40353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Arial"/>
                <a:cs typeface="Arial"/>
              </a:rPr>
              <a:t>         1. Problem statement 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Arial"/>
                <a:cs typeface="Arial"/>
              </a:rPr>
              <a:t>         2. Objectives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Arial"/>
                <a:cs typeface="Arial"/>
              </a:rPr>
              <a:t>         3. Scope of project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Arial"/>
                <a:cs typeface="Arial"/>
              </a:rPr>
              <a:t>         4. software used.     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 panose="020B0004020202020204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Arial"/>
                <a:cs typeface="Arial"/>
              </a:rPr>
              <a:t>         5. Module wise description.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>
                <a:latin typeface="Arial"/>
                <a:cs typeface="Arial"/>
              </a:rPr>
              <a:t>         6. Forms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Arial"/>
                <a:cs typeface="Arial"/>
              </a:rPr>
              <a:t>         7. Reports         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ptos" panose="020B0004020202020204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Arial"/>
                <a:cs typeface="Arial"/>
              </a:rPr>
              <a:t>         8. Conclusion</a:t>
            </a:r>
            <a:endParaRPr lang="en-US" dirty="0">
              <a:latin typeface="Century Gothic" panose="020B0502020202020204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Arial"/>
                <a:cs typeface="Arial"/>
              </a:rPr>
              <a:t>         9. Future scope.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6028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C22E-89B8-46B3-9FE6-BB887E97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    Signup report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0DCA09-325C-FD6B-FFF7-1AAFFD7E0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20" y="1159476"/>
            <a:ext cx="9718394" cy="5479129"/>
          </a:xfrm>
        </p:spPr>
      </p:pic>
    </p:spTree>
    <p:extLst>
      <p:ext uri="{BB962C8B-B14F-4D97-AF65-F5344CB8AC3E}">
        <p14:creationId xmlns:p14="http://schemas.microsoft.com/office/powerpoint/2010/main" val="137522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28F3-2F74-C4B2-B242-FE29C2E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u="sng" dirty="0">
                <a:solidFill>
                  <a:schemeClr val="tx1"/>
                </a:solidFill>
                <a:latin typeface="Arial"/>
                <a:cs typeface="Arial"/>
              </a:rPr>
              <a:t>Generated reports</a:t>
            </a:r>
            <a:r>
              <a:rPr lang="en-US" sz="2800" dirty="0">
                <a:solidFill>
                  <a:srgbClr val="222222"/>
                </a:solidFill>
                <a:latin typeface="Arial"/>
                <a:cs typeface="Arial"/>
              </a:rPr>
              <a:t> </a:t>
            </a:r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F89C0D6-4967-A0AF-E5C4-721020410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865513" y="1329849"/>
            <a:ext cx="8180964" cy="5194745"/>
          </a:xfrm>
        </p:spPr>
      </p:pic>
    </p:spTree>
    <p:extLst>
      <p:ext uri="{BB962C8B-B14F-4D97-AF65-F5344CB8AC3E}">
        <p14:creationId xmlns:p14="http://schemas.microsoft.com/office/powerpoint/2010/main" val="3036550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0AC4-91C0-0099-04ED-2C05A726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white box with black text&#10;&#10;Description automatically generated">
            <a:extLst>
              <a:ext uri="{FF2B5EF4-FFF2-40B4-BE49-F238E27FC236}">
                <a16:creationId xmlns:a16="http://schemas.microsoft.com/office/drawing/2014/main" id="{C6EE09E7-8505-496D-B408-EA38A3F37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902" y="142720"/>
            <a:ext cx="8101775" cy="6588707"/>
          </a:xfrm>
        </p:spPr>
      </p:pic>
    </p:spTree>
    <p:extLst>
      <p:ext uri="{BB962C8B-B14F-4D97-AF65-F5344CB8AC3E}">
        <p14:creationId xmlns:p14="http://schemas.microsoft.com/office/powerpoint/2010/main" val="1890138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5571-7BC5-6365-0807-DD4651BB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28E78357-A10C-CE61-46C5-8D01003B7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160" y="125819"/>
            <a:ext cx="7297650" cy="6620550"/>
          </a:xfrm>
        </p:spPr>
      </p:pic>
    </p:spTree>
    <p:extLst>
      <p:ext uri="{BB962C8B-B14F-4D97-AF65-F5344CB8AC3E}">
        <p14:creationId xmlns:p14="http://schemas.microsoft.com/office/powerpoint/2010/main" val="2154519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1DEAF-9442-7371-811F-BC6C50D6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u="sng" dirty="0">
                <a:solidFill>
                  <a:schemeClr val="tx1"/>
                </a:solidFill>
                <a:latin typeface="Arial"/>
                <a:cs typeface="Arial"/>
              </a:rPr>
              <a:t>Conclusion </a:t>
            </a:r>
            <a:endParaRPr lang="en-US" sz="4000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52954-ED3F-989C-2A63-FCA5522E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096468" cy="4140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I</a:t>
            </a:r>
            <a:r>
              <a:rPr lang="en-US" sz="2200" dirty="0"/>
              <a:t>n conclusion, the travel package website project aims to create a user-friendly platform that offers comprehensive information about destinations, accommodations, activities, transportation options, and pricing. By enhancing user experience, providing detailed data, and facilitating seamless bookings, the website intends to become a go-to resource for travelers seeking to plan their trips effectively and enjoy memorable experiences.</a:t>
            </a:r>
          </a:p>
        </p:txBody>
      </p:sp>
    </p:spTree>
    <p:extLst>
      <p:ext uri="{BB962C8B-B14F-4D97-AF65-F5344CB8AC3E}">
        <p14:creationId xmlns:p14="http://schemas.microsoft.com/office/powerpoint/2010/main" val="2305782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693BD-9DA7-3E12-A9E3-1288B2FD2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u="sng">
                <a:solidFill>
                  <a:srgbClr val="EBEBEB"/>
                </a:solidFill>
                <a:latin typeface="Arial"/>
                <a:cs typeface="Arial"/>
              </a:rPr>
              <a:t>Future scope</a:t>
            </a:r>
            <a:endParaRPr lang="en-US" u="sng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F9D5-D388-1DF4-9E8F-7D512190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Mobile App Integration: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Develop a dedicated mobile app that complements the website, offering users a seamless experience across devices. The app can provide features like real-time notifications, offline access to travel information, and easy booking and payment options.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D3093B5F-22E6-03A5-5B22-1463CAFC9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48" r="984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1238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6ECD6D5E-DA78-5D9B-55DA-76D0C1396C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803" r="-2" b="20195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EFE181-4C71-EF23-B905-4FA89376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C7963-2301-567B-A011-D0CBE03A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ea typeface="+mn-lt"/>
                <a:cs typeface="+mn-lt"/>
              </a:rPr>
              <a:t>Virtual Reality (VR) Tours:</a:t>
            </a:r>
            <a:endParaRPr lang="en-US" b="1"/>
          </a:p>
          <a:p>
            <a:pPr marL="0" indent="0">
              <a:buClr>
                <a:srgbClr val="8AD0D6"/>
              </a:buClr>
              <a:buNone/>
            </a:pPr>
            <a:r>
              <a:rPr lang="en-US" dirty="0">
                <a:ea typeface="+mn-lt"/>
                <a:cs typeface="+mn-lt"/>
              </a:rPr>
              <a:t> Incorporate VR technology to offer virtual tours of destinations, accommodations, and attractions. This immersive experience can help users visualize their travel options better and make more informed decisions.</a:t>
            </a:r>
            <a:endParaRPr lang="en-US"/>
          </a:p>
          <a:p>
            <a:pPr marL="0" indent="0">
              <a:buClr>
                <a:srgbClr val="8AD0D6"/>
              </a:buClr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Integration with Social Platforms</a:t>
            </a:r>
            <a:r>
              <a:rPr lang="en-US" dirty="0">
                <a:ea typeface="+mn-lt"/>
                <a:cs typeface="+mn-lt"/>
              </a:rPr>
              <a:t>: </a:t>
            </a:r>
          </a:p>
          <a:p>
            <a:pPr marL="0" indent="0">
              <a:buClr>
                <a:srgbClr val="8AD0D6"/>
              </a:buClr>
              <a:buNone/>
            </a:pPr>
            <a:r>
              <a:rPr lang="en-US">
                <a:ea typeface="+mn-lt"/>
                <a:cs typeface="+mn-lt"/>
              </a:rPr>
              <a:t>Enable social media integration to </a:t>
            </a:r>
            <a:r>
              <a:rPr lang="en-US" dirty="0">
                <a:ea typeface="+mn-lt"/>
                <a:cs typeface="+mn-lt"/>
              </a:rPr>
              <a:t>allow users to share their travel plans, experiences, and reviews directly from the website. This can also include social login options for a more streamlined user registration process.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76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98A26-4B33-0F3D-B24C-AE139C3F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3064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051F5-A09F-E08D-3CB9-4AA470907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5194074" cy="1411415"/>
          </a:xfrm>
        </p:spPr>
        <p:txBody>
          <a:bodyPr>
            <a:normAutofit/>
          </a:bodyPr>
          <a:lstStyle/>
          <a:p>
            <a:r>
              <a:rPr lang="en-US" u="sng">
                <a:latin typeface="Arial"/>
                <a:cs typeface="Arial"/>
              </a:rPr>
              <a:t>Problem statement </a:t>
            </a:r>
            <a:endParaRPr lang="en-US" u="sng"/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C5D71532-AD2B-A0C4-2BF4-4CF8C805A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56" r="5347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6E74-8F2C-A20D-B7A8-20A15936A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7254" y="1879298"/>
            <a:ext cx="6741636" cy="43691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ea typeface="+mn-lt"/>
                <a:cs typeface="+mn-lt"/>
              </a:rPr>
              <a:t>Travel package website aims to revolutionize the way travelers plan and book their trips by providing a seamless and personalized experience.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ea typeface="+mn-lt"/>
                <a:cs typeface="+mn-lt"/>
              </a:rPr>
              <a:t>We want to address the challenges faced by travelers in finding comprehensive and reliable information about destinations, accommodations, activities, and transportation options.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ea typeface="+mn-lt"/>
                <a:cs typeface="+mn-lt"/>
              </a:rPr>
              <a:t>Our goal is to create a platform that not only simplifies the travel planning process but also offers packages tailored to individual preferences, budget constraints, and travel goals. By leveraging technology and data-driven insights, we seek to enhance customer satisfaction, increase bookings, and establish ourselves as a trusted and go-to resource for travelers worldwide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0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ld map with flight paths">
            <a:extLst>
              <a:ext uri="{FF2B5EF4-FFF2-40B4-BE49-F238E27FC236}">
                <a16:creationId xmlns:a16="http://schemas.microsoft.com/office/drawing/2014/main" id="{D96991A8-4EC0-FCF1-A493-6718DB56C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016" r="-2" b="969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04A06-A716-2793-FBB9-703366AEE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u="sng"/>
              <a:t>Objectives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14EE0-D837-48A5-BD0A-DDA7E4F04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Enhance User Experience:</a:t>
            </a:r>
            <a:r>
              <a:rPr lang="en-US" dirty="0">
                <a:ea typeface="+mn-lt"/>
                <a:cs typeface="+mn-lt"/>
              </a:rPr>
              <a:t> Improve website usability, navigation, and design to create a seamless and enjoyable experience for users browsing and booking travel packages.</a:t>
            </a:r>
            <a:endParaRPr lang="en-US"/>
          </a:p>
          <a:p>
            <a:pPr>
              <a:buClr>
                <a:srgbClr val="8AD0D6"/>
              </a:buClr>
            </a:pP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Comprehensive Information</a:t>
            </a:r>
            <a:r>
              <a:rPr lang="en-US" dirty="0">
                <a:ea typeface="+mn-lt"/>
                <a:cs typeface="+mn-lt"/>
              </a:rPr>
              <a:t>: Provide detailed and accurate information about destinations, accommodations, activities, transportation options, and pricing to help users make informed decisions and plan their trips effectively.</a:t>
            </a:r>
            <a:endParaRPr lang="en-US"/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83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 on table">
            <a:extLst>
              <a:ext uri="{FF2B5EF4-FFF2-40B4-BE49-F238E27FC236}">
                <a16:creationId xmlns:a16="http://schemas.microsoft.com/office/drawing/2014/main" id="{FBA19B4E-F9F1-8565-3C43-377B0C836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grayscl/>
          </a:blip>
          <a:srcRect r="-2" b="1560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98BCF5-8E3B-ABF8-A898-BFE9031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D267E-77CB-D113-FA12-825806E66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Real-Time Availability and Pricing</a:t>
            </a:r>
            <a:r>
              <a:rPr lang="en-US" b="1">
                <a:ea typeface="+mj-lt"/>
                <a:cs typeface="+mj-lt"/>
              </a:rPr>
              <a:t> </a:t>
            </a:r>
            <a:r>
              <a:rPr lang="en-US">
                <a:ea typeface="+mj-lt"/>
                <a:cs typeface="+mj-lt"/>
              </a:rPr>
              <a:t>: Display real-time availability status for travel dates, accommodations, and activities, along with transparent pricing information and any applicable discounts or promotions.</a:t>
            </a:r>
            <a:endParaRPr lang="en-US" dirty="0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 b="1" dirty="0"/>
              <a:t>Streamlined Booking Process</a:t>
            </a:r>
            <a:r>
              <a:rPr lang="en-US"/>
              <a:t>: Optimize the booking process to be straightforward and efficient, with minimal steps and clear instructions at each stage</a:t>
            </a: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1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oney and passport">
            <a:extLst>
              <a:ext uri="{FF2B5EF4-FFF2-40B4-BE49-F238E27FC236}">
                <a16:creationId xmlns:a16="http://schemas.microsoft.com/office/drawing/2014/main" id="{8C19EE13-734B-4B99-9272-1C7ECCF65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l="5295" r="1" b="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D7CAF-2A4F-8522-31EB-86FB8E47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u="sng">
                <a:latin typeface="Arial"/>
                <a:cs typeface="Arial"/>
              </a:rPr>
              <a:t>Scope of project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0B3CB-2D1C-13EC-EE56-B78A58EB9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>
                <a:latin typeface="Segoe UI"/>
                <a:cs typeface="Segoe UI"/>
              </a:rPr>
              <a:t>Centralized platform  for Travel  agents :</a:t>
            </a:r>
            <a:endParaRPr lang="en-US">
              <a:latin typeface="Segoe UI"/>
              <a:cs typeface="Segoe UI"/>
            </a:endParaRPr>
          </a:p>
          <a:p>
            <a:pPr marL="285750"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AD0D6"/>
              </a:buClr>
              <a:buFont typeface="Courier New,monospace" charset="2"/>
              <a:buChar char="o"/>
            </a:pPr>
            <a:r>
              <a:rPr lang="en-US">
                <a:latin typeface="Arial"/>
                <a:cs typeface="Arial"/>
              </a:rPr>
              <a:t>Creating a centralized platform where travel agents can showcase their services and offerings.</a:t>
            </a:r>
          </a:p>
          <a:p>
            <a:pPr marL="285750"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AD0D6"/>
              </a:buClr>
              <a:buFont typeface="Courier New,monospace" charset="2"/>
              <a:buChar char="o"/>
            </a:pPr>
            <a:r>
              <a:rPr lang="en-US">
                <a:latin typeface="Arial"/>
                <a:cs typeface="Arial"/>
              </a:rPr>
              <a:t>Each travel agent has a dedicated profile page with information about their company, contact details and specialties .</a:t>
            </a:r>
          </a:p>
          <a:p>
            <a:pPr marL="285750"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AD0D6"/>
              </a:buClr>
              <a:buFont typeface="Courier New,monospace" charset="2"/>
              <a:buChar char="o"/>
            </a:pPr>
            <a:r>
              <a:rPr lang="en-US">
                <a:latin typeface="Arial"/>
                <a:cs typeface="Arial"/>
              </a:rPr>
              <a:t>Users can browse through different travel agents, compare services, read reviews, and make informed decisions about which agent to engage with.</a:t>
            </a:r>
            <a:endParaRPr lang="en-US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AD0D6"/>
              </a:buClr>
            </a:pPr>
            <a:endParaRPr lang="en-US" b="1">
              <a:latin typeface="Segoe UI"/>
              <a:cs typeface="Segoe UI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AD0D6"/>
              </a:buClr>
              <a:buNone/>
            </a:pPr>
            <a:endParaRPr lang="en-US" b="1"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AD0D6"/>
              </a:buClr>
            </a:pPr>
            <a:endParaRPr lang="en-US" b="1">
              <a:latin typeface="Segoe UI"/>
              <a:cs typeface="Segoe UI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AD0D6"/>
              </a:buClr>
              <a:buNone/>
            </a:pPr>
            <a:r>
              <a:rPr lang="en-US" b="1">
                <a:latin typeface="Segoe UI"/>
                <a:cs typeface="Segoe UI"/>
              </a:rPr>
              <a:t>Booking Process</a:t>
            </a:r>
            <a:r>
              <a:rPr lang="en-US">
                <a:latin typeface="Segoe UI"/>
                <a:cs typeface="Segoe UI"/>
              </a:rPr>
              <a:t>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8AD0D6"/>
              </a:buClr>
              <a:buChar char="•"/>
            </a:pPr>
            <a:r>
              <a:rPr lang="en-US">
                <a:latin typeface="Arial"/>
                <a:cs typeface="Arial"/>
              </a:rPr>
              <a:t>Enable users to select a desired travel package and proceed to the booking process.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29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3D8BF-E4A5-862B-616B-165BD3F7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7BFC1-D383-57C2-C192-009192390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166" y="1692700"/>
            <a:ext cx="9750105" cy="4555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ECECEC"/>
                </a:solidFill>
                <a:latin typeface="Söhne"/>
                <a:cs typeface="Arial"/>
              </a:rPr>
              <a:t>Real-Time Availability and Confirmation:</a:t>
            </a:r>
            <a:endParaRPr lang="en-US" b="1">
              <a:latin typeface="Söhne"/>
              <a:cs typeface="Arial"/>
            </a:endParaRPr>
          </a:p>
          <a:p>
            <a:pPr marL="228600" lvl="1" indent="-228600">
              <a:spcBef>
                <a:spcPts val="0"/>
              </a:spcBef>
              <a:buClr>
                <a:srgbClr val="8AD0D6"/>
              </a:buClr>
              <a:buFont typeface="Arial" charset="2"/>
              <a:buChar char="•"/>
            </a:pPr>
            <a:r>
              <a:rPr lang="en-US" sz="2000" dirty="0">
                <a:solidFill>
                  <a:srgbClr val="ECECEC"/>
                </a:solidFill>
                <a:latin typeface="Söhne"/>
                <a:cs typeface="Arial"/>
              </a:rPr>
              <a:t>Ensure that the booking system reflects real-time availability of travel packages.</a:t>
            </a:r>
            <a:endParaRPr lang="en-US" sz="2000">
              <a:latin typeface="Söhne"/>
              <a:cs typeface="Arial"/>
            </a:endParaRPr>
          </a:p>
          <a:p>
            <a:pPr marL="228600" lvl="1" indent="-228600">
              <a:spcBef>
                <a:spcPts val="0"/>
              </a:spcBef>
              <a:buClr>
                <a:srgbClr val="8AD0D6"/>
              </a:buClr>
              <a:buFont typeface="Arial" charset="2"/>
              <a:buChar char="•"/>
            </a:pPr>
            <a:r>
              <a:rPr lang="en-US" sz="2000" dirty="0">
                <a:solidFill>
                  <a:srgbClr val="ECECEC"/>
                </a:solidFill>
                <a:latin typeface="Söhne"/>
                <a:cs typeface="Arial"/>
              </a:rPr>
              <a:t>Upon successful booking, provide users with instant confirmation of their reservation along with booking details and a booking reference number.</a:t>
            </a:r>
            <a:endParaRPr lang="en-US" sz="2000" dirty="0">
              <a:solidFill>
                <a:srgbClr val="FFFFFF"/>
              </a:solidFill>
              <a:latin typeface="Söhne"/>
              <a:cs typeface="Arial"/>
            </a:endParaRPr>
          </a:p>
          <a:p>
            <a:pPr marL="228600" lvl="1" indent="-228600">
              <a:spcBef>
                <a:spcPts val="0"/>
              </a:spcBef>
              <a:buClr>
                <a:srgbClr val="8AD0D6"/>
              </a:buClr>
              <a:buFont typeface="Arial" charset="2"/>
              <a:buChar char="•"/>
            </a:pPr>
            <a:endParaRPr lang="en-US" sz="2000" dirty="0">
              <a:solidFill>
                <a:srgbClr val="ECECEC"/>
              </a:solidFill>
              <a:latin typeface="Söhne"/>
              <a:cs typeface="Arial"/>
            </a:endParaRPr>
          </a:p>
          <a:p>
            <a:pPr marL="228600" lvl="1" indent="-228600">
              <a:spcBef>
                <a:spcPts val="0"/>
              </a:spcBef>
              <a:buClr>
                <a:srgbClr val="8AD0D6"/>
              </a:buClr>
              <a:buFont typeface="Arial" charset="2"/>
              <a:buChar char="•"/>
            </a:pPr>
            <a:endParaRPr lang="en-US" sz="2000" dirty="0">
              <a:latin typeface="Söhne"/>
              <a:cs typeface="Segoe UI"/>
            </a:endParaRPr>
          </a:p>
          <a:p>
            <a:pPr marL="0" lvl="1" indent="0">
              <a:spcBef>
                <a:spcPts val="0"/>
              </a:spcBef>
              <a:buClr>
                <a:srgbClr val="8AD0D6"/>
              </a:buClr>
              <a:buNone/>
            </a:pPr>
            <a:r>
              <a:rPr lang="en-US" sz="2000" b="1" dirty="0">
                <a:latin typeface="Söhne"/>
                <a:cs typeface="Segoe UI"/>
              </a:rPr>
              <a:t>Filtering Options:</a:t>
            </a:r>
            <a:endParaRPr lang="en-US" sz="2000" b="1" dirty="0">
              <a:solidFill>
                <a:srgbClr val="ECECEC"/>
              </a:solidFill>
              <a:latin typeface="Söhne"/>
              <a:cs typeface="Arial"/>
            </a:endParaRPr>
          </a:p>
          <a:p>
            <a:pPr>
              <a:spcBef>
                <a:spcPts val="0"/>
              </a:spcBef>
              <a:buClr>
                <a:srgbClr val="8AD0D6"/>
              </a:buClr>
              <a:buChar char="•"/>
            </a:pPr>
            <a:r>
              <a:rPr lang="en-US" dirty="0">
                <a:solidFill>
                  <a:srgbClr val="ECECEC"/>
                </a:solidFill>
                <a:latin typeface="Söhne"/>
                <a:cs typeface="Arial"/>
              </a:rPr>
              <a:t>Providing users with robust filtering options to narrow down their search for travel packages based on specific criteria.</a:t>
            </a:r>
            <a:endParaRPr lang="en-US" dirty="0">
              <a:solidFill>
                <a:srgbClr val="FFFFFF"/>
              </a:solidFill>
              <a:latin typeface="Söhne"/>
              <a:cs typeface="Arial"/>
            </a:endParaRPr>
          </a:p>
          <a:p>
            <a:pPr>
              <a:spcBef>
                <a:spcPts val="0"/>
              </a:spcBef>
              <a:buClr>
                <a:srgbClr val="8AD0D6"/>
              </a:buClr>
              <a:buChar char="•"/>
            </a:pPr>
            <a:r>
              <a:rPr lang="en-US" dirty="0">
                <a:solidFill>
                  <a:srgbClr val="FFFFFF"/>
                </a:solidFill>
                <a:latin typeface="Söhne"/>
                <a:cs typeface="Arial"/>
              </a:rPr>
              <a:t>Users can easily refine their search results to find packages that align with their preferences and requirements, enhancing their overall booking experience.</a:t>
            </a:r>
            <a:endParaRPr lang="en-US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43252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6228D11-B1B3-AF1C-818B-81B62343A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787824-054C-39A4-35E2-1C95F710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u="sng">
                <a:latin typeface="Arial"/>
                <a:cs typeface="Arial"/>
              </a:rPr>
              <a:t>software configuration</a:t>
            </a:r>
            <a:endParaRPr lang="en-US" u="sn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62CFE-8228-2426-A23F-52DBB9C63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Operating System: Windows 7 and above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Web Server: Express.js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Language: JavaScript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Front End: React.js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Back End: Node.js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Database: MongoDB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IDE: Visual Studio Code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• Framework: MERN (MongoDB, Express.js, React.js, Node.js)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3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DBFB-425B-B022-6F88-8CCB0AD6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u="sng" dirty="0">
                <a:solidFill>
                  <a:schemeClr val="tx1"/>
                </a:solidFill>
                <a:latin typeface="Arial"/>
                <a:cs typeface="Arial"/>
              </a:rPr>
              <a:t>Module wise description</a:t>
            </a:r>
            <a:endParaRPr lang="en-US" sz="4000" dirty="0">
              <a:solidFill>
                <a:schemeClr val="tx1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60F2-47C6-F577-888A-857004164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55956"/>
            <a:ext cx="9905998" cy="37095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  Admin Module :</a:t>
            </a:r>
            <a:endParaRPr lang="en-US" b="1" dirty="0"/>
          </a:p>
          <a:p>
            <a:pPr marL="0" indent="0">
              <a:buNone/>
            </a:pP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Font typeface="Arial" charset="2"/>
              <a:buChar char="•"/>
            </a:pPr>
            <a:r>
              <a:rPr lang="en-US" dirty="0"/>
              <a:t>Manage users :  Admin can view and remove users.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Font typeface="Arial" charset="2"/>
              <a:buChar char="•"/>
            </a:pPr>
            <a:r>
              <a:rPr lang="en-US" dirty="0"/>
              <a:t>Approve agents : Agents need to be approved by the admin.</a:t>
            </a:r>
          </a:p>
          <a:p>
            <a:pPr>
              <a:buFont typeface="Arial" charset="2"/>
              <a:buChar char="•"/>
            </a:pPr>
            <a:r>
              <a:rPr lang="en-US" dirty="0"/>
              <a:t>Manage packages : Admin can view and remove packages.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dirty="0"/>
              <a:t>Generate reports : Admin can generate pdf reports such as bookings, categorized packages etc.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 dirty="0"/>
          </a:p>
          <a:p>
            <a:pPr mar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136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Ion</vt:lpstr>
      <vt:lpstr>TRAVEL PACKAGE WEBSITE</vt:lpstr>
      <vt:lpstr>Table of contents</vt:lpstr>
      <vt:lpstr>Problem statement </vt:lpstr>
      <vt:lpstr>Objectives</vt:lpstr>
      <vt:lpstr>PowerPoint Presentation</vt:lpstr>
      <vt:lpstr>Scope of project</vt:lpstr>
      <vt:lpstr>PowerPoint Presentation</vt:lpstr>
      <vt:lpstr>software configuration</vt:lpstr>
      <vt:lpstr>Module wise description</vt:lpstr>
      <vt:lpstr>PowerPoint Presentation</vt:lpstr>
      <vt:lpstr>PowerPoint Presentation</vt:lpstr>
      <vt:lpstr>         Login form</vt:lpstr>
      <vt:lpstr>      Register form</vt:lpstr>
      <vt:lpstr>       Add package</vt:lpstr>
      <vt:lpstr>          Generate Booking report </vt:lpstr>
      <vt:lpstr>     Generate uploaded package report</vt:lpstr>
      <vt:lpstr>       All user list</vt:lpstr>
      <vt:lpstr>  All product list</vt:lpstr>
      <vt:lpstr>      Category wise report</vt:lpstr>
      <vt:lpstr>    Signup report</vt:lpstr>
      <vt:lpstr>Generated reports </vt:lpstr>
      <vt:lpstr>PowerPoint Presentation</vt:lpstr>
      <vt:lpstr>PowerPoint Presentation</vt:lpstr>
      <vt:lpstr>Conclusion </vt:lpstr>
      <vt:lpstr>Future scope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607</cp:revision>
  <dcterms:created xsi:type="dcterms:W3CDTF">2024-05-07T06:55:23Z</dcterms:created>
  <dcterms:modified xsi:type="dcterms:W3CDTF">2024-05-07T16:37:49Z</dcterms:modified>
</cp:coreProperties>
</file>